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67" r:id="rId3"/>
    <p:sldId id="256" r:id="rId4"/>
    <p:sldId id="341" r:id="rId5"/>
    <p:sldId id="268" r:id="rId6"/>
    <p:sldId id="258" r:id="rId7"/>
    <p:sldId id="269" r:id="rId8"/>
    <p:sldId id="271" r:id="rId9"/>
    <p:sldId id="272" r:id="rId10"/>
    <p:sldId id="270" r:id="rId11"/>
    <p:sldId id="264" r:id="rId12"/>
    <p:sldId id="260" r:id="rId13"/>
    <p:sldId id="273" r:id="rId14"/>
    <p:sldId id="261" r:id="rId15"/>
    <p:sldId id="262" r:id="rId16"/>
    <p:sldId id="263" r:id="rId17"/>
    <p:sldId id="335" r:id="rId18"/>
    <p:sldId id="336" r:id="rId19"/>
    <p:sldId id="338" r:id="rId20"/>
    <p:sldId id="340" r:id="rId21"/>
    <p:sldId id="337" r:id="rId22"/>
    <p:sldId id="339" r:id="rId23"/>
    <p:sldId id="342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60" autoAdjust="0"/>
  </p:normalViewPr>
  <p:slideViewPr>
    <p:cSldViewPr>
      <p:cViewPr>
        <p:scale>
          <a:sx n="60" d="100"/>
          <a:sy n="60" d="100"/>
        </p:scale>
        <p:origin x="-157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7A184-3CF7-410E-89A3-EA4560E144E9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1FE11-8FC7-4980-918F-547E6B833E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5513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49F827-3D48-4F13-A44C-582B57292E7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1FE11-8FC7-4980-918F-547E6B833E53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1FE11-8FC7-4980-918F-547E6B833E53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Diminuição da complacência pulmonar no caso da solução salina</a:t>
            </a:r>
          </a:p>
          <a:p>
            <a:endParaRPr lang="pt-BR" dirty="0" smtClean="0"/>
          </a:p>
          <a:p>
            <a:r>
              <a:rPr lang="pt-BR" dirty="0" smtClean="0"/>
              <a:t>Porém corpo descobriu um jeito de variar volume alveolar sem, no entanto, fazer tanta força. Como? Liberação do surfactante pelos </a:t>
            </a:r>
            <a:r>
              <a:rPr lang="pt-BR" dirty="0" err="1" smtClean="0"/>
              <a:t>pneumócitos</a:t>
            </a:r>
            <a:r>
              <a:rPr lang="pt-BR" dirty="0" smtClean="0"/>
              <a:t> tipo II.</a:t>
            </a:r>
          </a:p>
          <a:p>
            <a:r>
              <a:rPr lang="pt-BR" dirty="0" smtClean="0"/>
              <a:t>Balão e bexiga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POUCA</a:t>
            </a:r>
            <a:r>
              <a:rPr lang="pt-BR" baseline="0" dirty="0" smtClean="0"/>
              <a:t> COMPLACÊNCIA = POUCA VARIAÇÃO NO VOLUME = VENTILAÇÃO POUCO EFICAZ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MUITA COMPLACÊNCIA = MUITA VARIAÇÃO NO VOLUME = VENTILAÇÃO EFICAZ = MAIS FORÇA PARA RESPIRAR, PORÉM SURFACTANTE DIMINUI TENSÃO SUPERFICIAL E, ASSIM, DIMINUI FORÇA PARA RESPIRAR. DESSA FORMA, PODEMOS VARIAR BASTANTE VOLUME ALVEOLAR SEM A CHANCE DE DEIXAR ALVÉOLOS SEMPRE ABERTOS (ENFISEMA “BURACOS ALVEOLARES – AUMENTO DO ESPAÇO MORTO FISIOLÓGICO), OU DE COLABÁ-LOS E GASTAR MUITA ENERGIA PARA REABRI-LOS.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1FE11-8FC7-4980-918F-547E6B833E53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Raio alveolar pequeno e tensão superficial grande pela falta de surfactante </a:t>
            </a:r>
          </a:p>
          <a:p>
            <a:endParaRPr lang="pt-BR" dirty="0" smtClean="0"/>
          </a:p>
          <a:p>
            <a:endParaRPr lang="pt-BR" dirty="0" smtClean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Bebe chora ao nascer porque “abrir os alvéolos dói”!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1FE11-8FC7-4980-918F-547E6B833E53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1FE11-8FC7-4980-918F-547E6B833E53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tint val="5000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67AA-1FBF-4E8E-9305-887172527057}" type="datetimeFigureOut">
              <a:rPr lang="pt-BR" smtClean="0"/>
              <a:pPr/>
              <a:t>10/09/2014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C7F9-4BDD-46C4-A0E0-70D20B6D2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30.emf"/><Relationship Id="rId5" Type="http://schemas.openxmlformats.org/officeDocument/2006/relationships/image" Target="../media/image25.jpe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561013"/>
            <a:ext cx="1296987" cy="129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11413" y="325438"/>
            <a:ext cx="410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UCS - Universidade de Caxias do Sul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878138" y="2420938"/>
            <a:ext cx="2913062" cy="789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Mecânica Respiratória e </a:t>
            </a:r>
          </a:p>
          <a:p>
            <a:pPr algn="ctr" defTabSz="449263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Espirometria</a:t>
            </a:r>
            <a:endParaRPr lang="pt-BR" b="1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929190" y="4119174"/>
            <a:ext cx="3679819" cy="263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100" b="1" dirty="0" smtClean="0">
                <a:latin typeface="Times New Roman" pitchFamily="18" charset="0"/>
                <a:cs typeface="Lucida Sans Unicode" pitchFamily="34" charset="0"/>
              </a:rPr>
              <a:t>GRUPO DE MONITORES DE FISIOLOGIA </a:t>
            </a:r>
            <a:r>
              <a:rPr lang="pt-BR" sz="1100" b="1" dirty="0" smtClean="0">
                <a:latin typeface="Times New Roman" pitchFamily="18" charset="0"/>
                <a:cs typeface="Lucida Sans Unicode" pitchFamily="34" charset="0"/>
              </a:rPr>
              <a:t>HUMANA</a:t>
            </a:r>
            <a:endParaRPr lang="pt-BR" sz="1100" b="1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00298" y="6237288"/>
            <a:ext cx="3976703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Caxias do Sul, </a:t>
            </a:r>
            <a:r>
              <a:rPr lang="pt-BR" b="1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10 de Setembro </a:t>
            </a:r>
            <a:r>
              <a:rPr lang="pt-BR" b="1" dirty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de </a:t>
            </a:r>
            <a:r>
              <a:rPr lang="pt-BR" b="1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2014</a:t>
            </a:r>
            <a:endParaRPr lang="pt-BR" b="1" dirty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467600" cy="114300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ESPIROMETRIA</a:t>
            </a:r>
            <a:endParaRPr lang="pt-BR" sz="54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1.bp.blogspot.com/_un0Wr_Bhjuo/Sm-9h7lMMZI/AAAAAAAAAEE/7a7sBH88SYE/s400/Espiromet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00306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UTILIZAÇÃO DA ESPIROMETRIA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85952"/>
            <a:ext cx="768670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EXAME QUE AVALIA FUNÇÃO PULMONAR:</a:t>
            </a:r>
          </a:p>
          <a:p>
            <a:endParaRPr lang="pt-BR" dirty="0" smtClean="0"/>
          </a:p>
          <a:p>
            <a:r>
              <a:rPr lang="pt-BR" dirty="0" smtClean="0"/>
              <a:t>SABER QUANTIDADE DE AR QUE ENTRA E SAI DOS PULMÕES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ector angulado 5"/>
          <p:cNvCxnSpPr/>
          <p:nvPr/>
        </p:nvCxnSpPr>
        <p:spPr>
          <a:xfrm>
            <a:off x="1214414" y="3857628"/>
            <a:ext cx="1000132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do 8"/>
          <p:cNvCxnSpPr/>
          <p:nvPr/>
        </p:nvCxnSpPr>
        <p:spPr>
          <a:xfrm>
            <a:off x="1214414" y="3857628"/>
            <a:ext cx="1000132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285984" y="4429132"/>
            <a:ext cx="221457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FLUXO- VOLUME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285984" y="3929066"/>
            <a:ext cx="221457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VOLUME-TEMPO</a:t>
            </a: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>
            <a:off x="4857752" y="4071942"/>
            <a:ext cx="85725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715008" y="3997115"/>
            <a:ext cx="307183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Palatino Linotype" pitchFamily="18" charset="0"/>
              </a:rPr>
              <a:t>ESTUDO DOS VOLUMES E CAPACIDADES</a:t>
            </a:r>
            <a:endParaRPr lang="pt-B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57356" y="6215082"/>
            <a:ext cx="478634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Palatino Linotype" pitchFamily="18" charset="0"/>
              </a:rPr>
              <a:t>CAPACIDADE = SOMA DOS VOLUMES</a:t>
            </a:r>
            <a:endParaRPr lang="pt-B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" y="274638"/>
            <a:ext cx="8929718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VOLUMES E CAPACIDADES PULMONARES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4" descr="Volumes e Capacida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643050"/>
            <a:ext cx="6120680" cy="498676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500298" y="2852366"/>
            <a:ext cx="1080120" cy="648072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714612" y="4357694"/>
            <a:ext cx="1080120" cy="648072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643174" y="4995506"/>
            <a:ext cx="792088" cy="648072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779912" y="3495308"/>
            <a:ext cx="792088" cy="648072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357686" y="2781498"/>
            <a:ext cx="864096" cy="576064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214942" y="2780928"/>
            <a:ext cx="648072" cy="648072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929322" y="2780928"/>
            <a:ext cx="792088" cy="648072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494424" y="4286256"/>
            <a:ext cx="792088" cy="792088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14282" y="3988362"/>
            <a:ext cx="150019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VOLUMES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43702" y="3929066"/>
            <a:ext cx="207170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CAPACIDADES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19" name="Conector de seta reta 18"/>
          <p:cNvCxnSpPr>
            <a:stCxn id="14" idx="3"/>
            <a:endCxn id="6" idx="3"/>
          </p:cNvCxnSpPr>
          <p:nvPr/>
        </p:nvCxnSpPr>
        <p:spPr>
          <a:xfrm flipV="1">
            <a:off x="1714480" y="3405530"/>
            <a:ext cx="943998" cy="767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4" idx="3"/>
            <a:endCxn id="9" idx="2"/>
          </p:cNvCxnSpPr>
          <p:nvPr/>
        </p:nvCxnSpPr>
        <p:spPr>
          <a:xfrm flipV="1">
            <a:off x="1714480" y="3819344"/>
            <a:ext cx="2065432" cy="353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4" idx="3"/>
            <a:endCxn id="7" idx="2"/>
          </p:cNvCxnSpPr>
          <p:nvPr/>
        </p:nvCxnSpPr>
        <p:spPr>
          <a:xfrm>
            <a:off x="1714480" y="4173028"/>
            <a:ext cx="1000132" cy="508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4" idx="3"/>
            <a:endCxn id="8" idx="2"/>
          </p:cNvCxnSpPr>
          <p:nvPr/>
        </p:nvCxnSpPr>
        <p:spPr>
          <a:xfrm>
            <a:off x="1714480" y="4173028"/>
            <a:ext cx="928694" cy="1146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5" idx="1"/>
            <a:endCxn id="12" idx="4"/>
          </p:cNvCxnSpPr>
          <p:nvPr/>
        </p:nvCxnSpPr>
        <p:spPr>
          <a:xfrm rot="10800000">
            <a:off x="6325366" y="3429000"/>
            <a:ext cx="318336" cy="6847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15" idx="1"/>
            <a:endCxn id="11" idx="5"/>
          </p:cNvCxnSpPr>
          <p:nvPr/>
        </p:nvCxnSpPr>
        <p:spPr>
          <a:xfrm rot="10800000">
            <a:off x="5768106" y="3334092"/>
            <a:ext cx="875596" cy="7796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15" idx="1"/>
            <a:endCxn id="10" idx="4"/>
          </p:cNvCxnSpPr>
          <p:nvPr/>
        </p:nvCxnSpPr>
        <p:spPr>
          <a:xfrm rot="10800000">
            <a:off x="4789734" y="3357562"/>
            <a:ext cx="1853968" cy="7561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15" idx="1"/>
            <a:endCxn id="13" idx="7"/>
          </p:cNvCxnSpPr>
          <p:nvPr/>
        </p:nvCxnSpPr>
        <p:spPr>
          <a:xfrm rot="10800000" flipV="1">
            <a:off x="6170514" y="4113731"/>
            <a:ext cx="473189" cy="28852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428596" y="2786058"/>
            <a:ext cx="642942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4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7643834" y="2714620"/>
            <a:ext cx="642942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4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MATERIAIS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142976" y="2643182"/>
            <a:ext cx="350046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ESPIRÔMETRO CALIBRADO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42976" y="3631172"/>
            <a:ext cx="17859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TUBO BUCAL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42976" y="4631304"/>
            <a:ext cx="185738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CLIPE NASAL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PROCEDIMENTO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571472" y="2357430"/>
            <a:ext cx="378621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1º RESPIRA NORMALMENTE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1472" y="2988230"/>
            <a:ext cx="76438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2º INSPIRAÇÃO MÁXIMA – CAPACIDADE PULMONAR TOTAL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1472" y="3631172"/>
            <a:ext cx="621510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3º EXPIRAÇÃO MÁXIMA DURANTE 6 SEGUNDOS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ANÁLISE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571472" y="2428868"/>
            <a:ext cx="7072362" cy="369332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VEF</a:t>
            </a:r>
            <a:r>
              <a:rPr lang="pt-BR" b="1" baseline="-25000" dirty="0" smtClean="0"/>
              <a:t>1</a:t>
            </a:r>
            <a:r>
              <a:rPr lang="pt-BR" dirty="0" smtClean="0"/>
              <a:t> = VOLUME EXPIRATÓRIO FORÇADO NO 1º SEGUNDO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472" y="3357562"/>
            <a:ext cx="6715172" cy="369332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CVF</a:t>
            </a:r>
            <a:r>
              <a:rPr lang="pt-BR" dirty="0" smtClean="0"/>
              <a:t> = CAPACIDADE VITAL FORÇADA (APROX. 4500 mL)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1472" y="4357694"/>
            <a:ext cx="4572032" cy="369332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VEF</a:t>
            </a:r>
            <a:r>
              <a:rPr lang="pt-BR" b="1" baseline="-25000" dirty="0" smtClean="0"/>
              <a:t>1</a:t>
            </a:r>
            <a:r>
              <a:rPr lang="pt-BR" b="1" dirty="0" smtClean="0"/>
              <a:t> / CVF </a:t>
            </a:r>
            <a:r>
              <a:rPr lang="pt-BR" dirty="0" smtClean="0"/>
              <a:t>= ÍNDICE DE TIFFENEAU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1472" y="5286388"/>
            <a:ext cx="7929618" cy="369332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FEF</a:t>
            </a:r>
            <a:r>
              <a:rPr lang="pt-BR" b="1" baseline="-25000" dirty="0" smtClean="0"/>
              <a:t>25 – 75%</a:t>
            </a:r>
            <a:r>
              <a:rPr lang="pt-BR" b="1" dirty="0" smtClean="0"/>
              <a:t> </a:t>
            </a:r>
            <a:r>
              <a:rPr lang="pt-BR" dirty="0" smtClean="0"/>
              <a:t>= VOLUME EXPIRADO ENTRE 25 E 75%  DA EXPIRAÇÃO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INDICAÇÕES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714348" y="2000240"/>
            <a:ext cx="3929090" cy="36933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FUMANTES ACIMA DE 45 ANOS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4348" y="2571744"/>
            <a:ext cx="1643074" cy="36933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ASMÁTICOS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3143248"/>
            <a:ext cx="3500462" cy="36933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BRONQUÍTICOS CRÔNICOS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2844" y="4929198"/>
            <a:ext cx="9929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FUMANTES COM ESPIROMETRIA NORMAL = REPETIR EXAME A CADA 3 – 5 ANOS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2844" y="5618165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EM ADULTOS: DECLÍNIO ANUAL DO VEF</a:t>
            </a:r>
            <a:r>
              <a:rPr lang="pt-BR" sz="1600" baseline="-25000" dirty="0" smtClean="0"/>
              <a:t>1</a:t>
            </a:r>
          </a:p>
          <a:p>
            <a:endParaRPr lang="pt-BR" sz="800" dirty="0" smtClean="0"/>
          </a:p>
          <a:p>
            <a:r>
              <a:rPr lang="pt-BR" sz="1600" dirty="0" smtClean="0"/>
              <a:t>	30mL/ANO = NORMAL</a:t>
            </a:r>
          </a:p>
          <a:p>
            <a:r>
              <a:rPr lang="pt-BR" sz="1600" dirty="0" smtClean="0"/>
              <a:t>	SUPERIOR 50 mL/ANO = ANORMAL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857488" y="400050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Palatino Linotype" pitchFamily="18" charset="0"/>
              </a:rPr>
              <a:t>IMPORTANTE!!</a:t>
            </a:r>
            <a:endParaRPr lang="pt-BR" sz="32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CURVA FLUXO-VOLUME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5" name="Espaço Reservado para Conteúdo 23" descr="Curva espirometrica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86182" y="1346438"/>
            <a:ext cx="4370415" cy="551156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1538" y="1928802"/>
            <a:ext cx="135732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NORMAL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5720" y="377404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VEF</a:t>
            </a:r>
            <a:r>
              <a:rPr lang="pt-BR" b="1" baseline="-25000" dirty="0" smtClean="0"/>
              <a:t>1</a:t>
            </a:r>
            <a:r>
              <a:rPr lang="pt-BR" b="1" dirty="0" smtClean="0"/>
              <a:t> = 80 – 100%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5720" y="305966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CPT = NORMAL (5800mL)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450057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CVF = 80 – 100%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85720" y="521495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VEF</a:t>
            </a:r>
            <a:r>
              <a:rPr lang="pt-BR" b="1" baseline="-25000" dirty="0" smtClean="0"/>
              <a:t>1</a:t>
            </a:r>
            <a:r>
              <a:rPr lang="pt-BR" b="1" dirty="0" smtClean="0"/>
              <a:t> / CVF = 80 – 100%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85720" y="585789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FEF</a:t>
            </a:r>
            <a:r>
              <a:rPr lang="pt-BR" b="1" baseline="-25000" dirty="0" smtClean="0"/>
              <a:t>25 – 75% </a:t>
            </a:r>
            <a:r>
              <a:rPr lang="pt-BR" b="1" dirty="0" smtClean="0"/>
              <a:t>= 80 – 100%</a:t>
            </a:r>
            <a:endParaRPr 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500858" cy="100013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DOENÇAS PUMONARES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rot="5400000">
            <a:off x="1643042" y="4143380"/>
            <a:ext cx="4857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142976" y="1643050"/>
            <a:ext cx="207170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OBSTRUTIVAS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57818" y="1630908"/>
            <a:ext cx="19288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RESTRITIVAS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57224" y="28453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CPT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57224" y="35597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VEF</a:t>
            </a:r>
            <a:r>
              <a:rPr lang="pt-BR" baseline="-25000" dirty="0" smtClean="0"/>
              <a:t>1</a:t>
            </a:r>
            <a:endParaRPr lang="pt-BR" baseline="-25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57224" y="43455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CVF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57224" y="507207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VEF</a:t>
            </a:r>
            <a:r>
              <a:rPr lang="pt-BR" baseline="-25000" dirty="0" smtClean="0"/>
              <a:t>1</a:t>
            </a:r>
            <a:r>
              <a:rPr lang="pt-BR" dirty="0" smtClean="0"/>
              <a:t> / CVF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57224" y="577431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FEF</a:t>
            </a:r>
            <a:r>
              <a:rPr lang="pt-BR" baseline="-25000" dirty="0" smtClean="0"/>
              <a:t>25-75%</a:t>
            </a:r>
            <a:endParaRPr lang="pt-BR" baseline="-25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500562" y="28453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CPT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500562" y="35597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VEF</a:t>
            </a:r>
            <a:r>
              <a:rPr lang="pt-BR" baseline="-25000" dirty="0" smtClean="0"/>
              <a:t>1</a:t>
            </a:r>
            <a:endParaRPr lang="pt-BR" baseline="-25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500562" y="43455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CVF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00562" y="507207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VEF</a:t>
            </a:r>
            <a:r>
              <a:rPr lang="pt-BR" baseline="-25000" dirty="0" smtClean="0"/>
              <a:t>1</a:t>
            </a:r>
            <a:r>
              <a:rPr lang="pt-BR" dirty="0" smtClean="0"/>
              <a:t> / CVF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500562" y="578645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FEF</a:t>
            </a:r>
            <a:r>
              <a:rPr lang="pt-BR" baseline="-25000" dirty="0" smtClean="0"/>
              <a:t>25-75%</a:t>
            </a:r>
            <a:endParaRPr lang="pt-BR" baseline="-25000" dirty="0"/>
          </a:p>
        </p:txBody>
      </p:sp>
      <p:cxnSp>
        <p:nvCxnSpPr>
          <p:cNvPr id="19" name="Conector de seta reta 18"/>
          <p:cNvCxnSpPr/>
          <p:nvPr/>
        </p:nvCxnSpPr>
        <p:spPr>
          <a:xfrm rot="5400000" flipH="1" flipV="1">
            <a:off x="1713686" y="3000372"/>
            <a:ext cx="28654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5400000">
            <a:off x="1688285" y="3751265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5400000">
            <a:off x="1679555" y="4537083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>
            <a:off x="2322497" y="5251463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>
            <a:off x="2045475" y="5965843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5400000">
            <a:off x="5260185" y="3026567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5400000">
            <a:off x="5260185" y="3740947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5400000">
            <a:off x="5251455" y="4537083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2714612" y="50599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&lt; 80%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572264" y="50720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= 80 - 100%</a:t>
            </a:r>
            <a:endParaRPr lang="pt-BR" dirty="0"/>
          </a:p>
        </p:txBody>
      </p:sp>
      <p:sp>
        <p:nvSpPr>
          <p:cNvPr id="32" name="Igual 31"/>
          <p:cNvSpPr/>
          <p:nvPr/>
        </p:nvSpPr>
        <p:spPr>
          <a:xfrm>
            <a:off x="6000760" y="5072074"/>
            <a:ext cx="571504" cy="4286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 rot="5400000">
            <a:off x="5608645" y="5955525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14686"/>
            <a:ext cx="190501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3" y="3214686"/>
            <a:ext cx="2000263" cy="106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uzimarteixeira.com.br/wp-content/uploads/2009/06/dpo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357562"/>
            <a:ext cx="4661267" cy="3500438"/>
          </a:xfrm>
          <a:prstGeom prst="rect">
            <a:avLst/>
          </a:prstGeom>
          <a:noFill/>
        </p:spPr>
      </p:pic>
      <p:pic>
        <p:nvPicPr>
          <p:cNvPr id="2050" name="Picture 2" descr="E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0"/>
            <a:ext cx="5072098" cy="688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DOENÇAS OBSTRUTIVAS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500034" y="2786058"/>
            <a:ext cx="442915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DPOC (ENFISEMA E BRONQUITE)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034" y="3714752"/>
            <a:ext cx="9286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ASMA</a:t>
            </a:r>
            <a:endParaRPr lang="pt-BR" b="1" dirty="0"/>
          </a:p>
        </p:txBody>
      </p:sp>
      <p:pic>
        <p:nvPicPr>
          <p:cNvPr id="1030" name="Picture 6" descr="C:\Users\esterili\AppData\Local\Microsoft\Windows\Temporary Internet Files\Low\Content.IE5\0ZJWRUV1\2405201155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" y="2571744"/>
            <a:ext cx="6599386" cy="4214842"/>
          </a:xfrm>
          <a:prstGeom prst="rect">
            <a:avLst/>
          </a:prstGeom>
          <a:noFill/>
        </p:spPr>
      </p:pic>
      <p:pic>
        <p:nvPicPr>
          <p:cNvPr id="1032" name="Picture 8" descr="[paraseptal_emphysema.jpg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190750"/>
            <a:ext cx="6838950" cy="4667250"/>
          </a:xfrm>
          <a:prstGeom prst="rect">
            <a:avLst/>
          </a:prstGeom>
          <a:noFill/>
        </p:spPr>
      </p:pic>
      <p:pic>
        <p:nvPicPr>
          <p:cNvPr id="1027" name="Picture 3" descr="C:\Users\esterili\Desktop\Monitoria Espirometria\P72100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1428736"/>
            <a:ext cx="3911231" cy="5214974"/>
          </a:xfrm>
          <a:prstGeom prst="rect">
            <a:avLst/>
          </a:prstGeom>
          <a:noFill/>
        </p:spPr>
      </p:pic>
      <p:pic>
        <p:nvPicPr>
          <p:cNvPr id="1026" name="Picture 2" descr="C:\Users\esterili\Desktop\Monitoria Espirometria\maquina-de-tabaco-azkoyen-desing-2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1571612"/>
            <a:ext cx="2686050" cy="4762500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5670" y="500042"/>
            <a:ext cx="2247900" cy="977900"/>
          </a:xfrm>
          <a:prstGeom prst="rect">
            <a:avLst/>
          </a:prstGeom>
        </p:spPr>
      </p:pic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71744"/>
            <a:ext cx="86772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4" y="1714488"/>
            <a:ext cx="49815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57356" y="1714488"/>
            <a:ext cx="49911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71604" y="1438299"/>
            <a:ext cx="54578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0" y="714356"/>
            <a:ext cx="7772400" cy="928694"/>
          </a:xfrm>
          <a:prstGeom prst="rect">
            <a:avLst/>
          </a:prstGeom>
          <a:ln/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1300" b="1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Principais Causas de Mortalidade no Rio Grande do Sul </a:t>
            </a:r>
            <a:endParaRPr kumimoji="0" lang="pt-BR" sz="13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50836" y="1825645"/>
          <a:ext cx="7778750" cy="4389437"/>
        </p:xfrm>
        <a:graphic>
          <a:graphicData uri="http://schemas.openxmlformats.org/presentationml/2006/ole">
            <p:oleObj spid="_x0000_s160770" r:id="rId16" imgW="7781849" imgH="4390949" progId="MSGraph.Chart.8">
              <p:embed/>
            </p:oleObj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5786446" y="585789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Fontes: SES/RS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OleChart spid="102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714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46" y="1106010"/>
            <a:ext cx="9144000" cy="1894362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Palatino Linotype" pitchFamily="18" charset="0"/>
              </a:rPr>
              <a:t>Mecânica respiratória e espirometria </a:t>
            </a:r>
            <a:endParaRPr lang="pt-BR" sz="36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4414" y="4643446"/>
            <a:ext cx="6500842" cy="442906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tx1"/>
                </a:solidFill>
                <a:latin typeface="Palatino Linotype" pitchFamily="18" charset="0"/>
              </a:rPr>
              <a:t>GRUPO DE MONITORES DE FISIOLOGIA HUMANA</a:t>
            </a:r>
            <a:endParaRPr lang="pt-BR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43240" y="6572272"/>
            <a:ext cx="3500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>
                <a:solidFill>
                  <a:schemeClr val="bg1"/>
                </a:solidFill>
              </a:rPr>
              <a:t>UCS – UNIVERSIDADE DE CAXIAS DO SUL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7224" y="5357826"/>
            <a:ext cx="5214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b="1" dirty="0" smtClean="0">
                <a:solidFill>
                  <a:schemeClr val="bg1"/>
                </a:solidFill>
              </a:rPr>
              <a:t>CAXIAS DO SUL, 10 DE SETEMBRO DE 2014</a:t>
            </a:r>
            <a:endParaRPr lang="pt-BR" sz="105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53" y="6072206"/>
            <a:ext cx="714348" cy="71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0" y="71414"/>
            <a:ext cx="3500430" cy="5770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BR" sz="1600" b="1" dirty="0" smtClean="0"/>
          </a:p>
          <a:p>
            <a:r>
              <a:rPr lang="pt-BR" sz="1550" b="1" dirty="0" smtClean="0"/>
              <a:t>www.fisiologiaucs.webnode.com</a:t>
            </a:r>
            <a:endParaRPr lang="pt-BR" sz="15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DOENÇAS RESTRITIVAS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714348" y="2559602"/>
            <a:ext cx="500066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DOENÇAS FIBRÓTICAS PULMONARES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072198" y="21431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TUBERCULOSE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072198" y="292893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SILICOSE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14348" y="4357694"/>
            <a:ext cx="44291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RESTRIÇÃO DA CAIXA TORÁCICA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00694" y="392906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CIFOSE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500694" y="47027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ESCOLIOSE</a:t>
            </a:r>
            <a:endParaRPr lang="pt-BR" dirty="0"/>
          </a:p>
        </p:txBody>
      </p:sp>
      <p:cxnSp>
        <p:nvCxnSpPr>
          <p:cNvPr id="18" name="Conector angulado 17"/>
          <p:cNvCxnSpPr>
            <a:stCxn id="9" idx="3"/>
            <a:endCxn id="10" idx="1"/>
          </p:cNvCxnSpPr>
          <p:nvPr/>
        </p:nvCxnSpPr>
        <p:spPr>
          <a:xfrm flipV="1">
            <a:off x="5715008" y="2327782"/>
            <a:ext cx="357190" cy="416486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9" idx="3"/>
            <a:endCxn id="11" idx="1"/>
          </p:cNvCxnSpPr>
          <p:nvPr/>
        </p:nvCxnSpPr>
        <p:spPr>
          <a:xfrm>
            <a:off x="5715008" y="2744268"/>
            <a:ext cx="357190" cy="369332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2" idx="3"/>
            <a:endCxn id="13" idx="1"/>
          </p:cNvCxnSpPr>
          <p:nvPr/>
        </p:nvCxnSpPr>
        <p:spPr>
          <a:xfrm flipV="1">
            <a:off x="5143504" y="4113732"/>
            <a:ext cx="357190" cy="428628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do 23"/>
          <p:cNvCxnSpPr>
            <a:stCxn id="12" idx="3"/>
            <a:endCxn id="14" idx="1"/>
          </p:cNvCxnSpPr>
          <p:nvPr/>
        </p:nvCxnSpPr>
        <p:spPr>
          <a:xfrm>
            <a:off x="5143504" y="4542360"/>
            <a:ext cx="357190" cy="345048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REFERÊNCIAS BIBLIOGRÁFICAS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8929718" cy="4572032"/>
          </a:xfrm>
        </p:spPr>
        <p:txBody>
          <a:bodyPr>
            <a:normAutofit/>
          </a:bodyPr>
          <a:lstStyle/>
          <a:p>
            <a:pPr algn="just" defTabSz="449263">
              <a:spcBef>
                <a:spcPct val="20000"/>
              </a:spcBef>
              <a:buNone/>
            </a:pPr>
            <a:endParaRPr lang="pt-BR" sz="1100" dirty="0" smtClean="0">
              <a:latin typeface="Lucida Sans Unicode" pitchFamily="34" charset="0"/>
            </a:endParaRPr>
          </a:p>
          <a:p>
            <a:pPr algn="just" defTabSz="449263">
              <a:spcBef>
                <a:spcPct val="20000"/>
              </a:spcBef>
              <a:buNone/>
            </a:pPr>
            <a:endParaRPr lang="pt-BR" sz="1100" dirty="0" smtClean="0">
              <a:latin typeface="Lucida Sans Unicode" pitchFamily="34" charset="0"/>
            </a:endParaRPr>
          </a:p>
          <a:p>
            <a:pPr algn="just" defTabSz="449263">
              <a:spcBef>
                <a:spcPct val="20000"/>
              </a:spcBef>
              <a:buNone/>
            </a:pPr>
            <a:endParaRPr lang="pt-BR" sz="1100" dirty="0" smtClean="0">
              <a:latin typeface="Lucida Sans Unicode" pitchFamily="34" charset="0"/>
            </a:endParaRPr>
          </a:p>
          <a:p>
            <a:pPr algn="just" defTabSz="449263">
              <a:spcBef>
                <a:spcPct val="20000"/>
              </a:spcBef>
            </a:pPr>
            <a:endParaRPr lang="pt-BR" sz="1100" dirty="0" smtClean="0">
              <a:latin typeface="Lucida Sans Unicode" pitchFamily="34" charset="0"/>
            </a:endParaRPr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r>
              <a:rPr lang="pt-BR" sz="1300" dirty="0" smtClean="0">
                <a:latin typeface="Palatino Linotype" pitchFamily="18" charset="0"/>
              </a:rPr>
              <a:t>AIRES, Margarida de Mello. </a:t>
            </a:r>
            <a:r>
              <a:rPr lang="pt-BR" sz="1300" b="1" i="1" dirty="0" smtClean="0">
                <a:latin typeface="Palatino Linotype" pitchFamily="18" charset="0"/>
              </a:rPr>
              <a:t>Fisiologia</a:t>
            </a:r>
            <a:r>
              <a:rPr lang="pt-BR" sz="1300" dirty="0" smtClean="0">
                <a:latin typeface="Palatino Linotype" pitchFamily="18" charset="0"/>
              </a:rPr>
              <a:t>. 2 ed. Rio de Janeiro, RJ: Editora Guanabara </a:t>
            </a:r>
            <a:r>
              <a:rPr lang="pt-BR" sz="1300" dirty="0" err="1" smtClean="0">
                <a:latin typeface="Palatino Linotype" pitchFamily="18" charset="0"/>
              </a:rPr>
              <a:t>Koogan</a:t>
            </a:r>
            <a:r>
              <a:rPr lang="pt-BR" sz="1300" dirty="0" smtClean="0">
                <a:latin typeface="Palatino Linotype" pitchFamily="18" charset="0"/>
              </a:rPr>
              <a:t> S.A., 1999.</a:t>
            </a:r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endParaRPr lang="pt-BR" sz="1300" dirty="0" smtClean="0">
              <a:latin typeface="Palatino Linotype" pitchFamily="18" charset="0"/>
            </a:endParaRPr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r>
              <a:rPr lang="pt-BR" sz="1300" dirty="0" smtClean="0">
                <a:latin typeface="Palatino Linotype" pitchFamily="18" charset="0"/>
              </a:rPr>
              <a:t>BERNE, Robert M; LEVY, Matthew N. </a:t>
            </a:r>
            <a:r>
              <a:rPr lang="pt-BR" sz="1300" b="1" i="1" dirty="0" smtClean="0">
                <a:latin typeface="Palatino Linotype" pitchFamily="18" charset="0"/>
              </a:rPr>
              <a:t>Fisiologia</a:t>
            </a:r>
            <a:r>
              <a:rPr lang="pt-BR" sz="1300" dirty="0" smtClean="0">
                <a:latin typeface="Palatino Linotype" pitchFamily="18" charset="0"/>
              </a:rPr>
              <a:t>. 4 ed. Rio de Janeiro, RJ: Editora Guanabara </a:t>
            </a:r>
            <a:r>
              <a:rPr lang="pt-BR" sz="1300" dirty="0" err="1" smtClean="0">
                <a:latin typeface="Palatino Linotype" pitchFamily="18" charset="0"/>
              </a:rPr>
              <a:t>Koogan</a:t>
            </a:r>
            <a:r>
              <a:rPr lang="pt-BR" sz="1300" dirty="0" smtClean="0">
                <a:latin typeface="Palatino Linotype" pitchFamily="18" charset="0"/>
              </a:rPr>
              <a:t> S.A., 2000.</a:t>
            </a:r>
          </a:p>
          <a:p>
            <a:pPr algn="just" defTabSz="449263">
              <a:lnSpc>
                <a:spcPct val="170000"/>
              </a:lnSpc>
              <a:spcBef>
                <a:spcPct val="20000"/>
              </a:spcBef>
              <a:buNone/>
            </a:pPr>
            <a:endParaRPr lang="pt-BR" sz="1300" dirty="0" smtClean="0">
              <a:latin typeface="Palatino Linotype" pitchFamily="18" charset="0"/>
            </a:endParaRPr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r>
              <a:rPr lang="pt-BR" sz="1300" dirty="0" smtClean="0">
                <a:latin typeface="Palatino Linotype" pitchFamily="18" charset="0"/>
              </a:rPr>
              <a:t>GUYTON, Arthur C; HALL, John E. </a:t>
            </a:r>
            <a:r>
              <a:rPr lang="pt-BR" sz="1300" b="1" i="1" dirty="0" smtClean="0">
                <a:latin typeface="Palatino Linotype" pitchFamily="18" charset="0"/>
              </a:rPr>
              <a:t>Tratado de Fisiologia Médica</a:t>
            </a:r>
            <a:r>
              <a:rPr lang="pt-BR" sz="1300" dirty="0" smtClean="0">
                <a:latin typeface="Palatino Linotype" pitchFamily="18" charset="0"/>
              </a:rPr>
              <a:t>. 11 ed. Rio de Janeiro, RJ: Editora </a:t>
            </a:r>
            <a:r>
              <a:rPr lang="pt-BR" sz="1300" dirty="0" err="1" smtClean="0">
                <a:latin typeface="Palatino Linotype" pitchFamily="18" charset="0"/>
              </a:rPr>
              <a:t>Elsevier</a:t>
            </a:r>
            <a:r>
              <a:rPr lang="pt-BR" sz="1300" dirty="0" smtClean="0">
                <a:latin typeface="Palatino Linotype" pitchFamily="18" charset="0"/>
              </a:rPr>
              <a:t>, 2006.</a:t>
            </a:r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endParaRPr lang="pt-BR" sz="1100" dirty="0" smtClean="0">
              <a:latin typeface="Palatino Linotype" pitchFamily="18" charset="0"/>
            </a:endParaRPr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r>
              <a:rPr lang="pt-BR" sz="1300" dirty="0" smtClean="0">
                <a:latin typeface="Palatino Linotype" pitchFamily="18" charset="0"/>
              </a:rPr>
              <a:t>GODOY, Dagoberto. </a:t>
            </a:r>
            <a:r>
              <a:rPr lang="pt-BR" sz="1300" b="1" i="1" dirty="0" smtClean="0">
                <a:latin typeface="Palatino Linotype" pitchFamily="18" charset="0"/>
              </a:rPr>
              <a:t>Ilustrações de Tomografia Computadorizada de Tórax, </a:t>
            </a:r>
            <a:r>
              <a:rPr lang="pt-BR" sz="1300" dirty="0" smtClean="0">
                <a:latin typeface="Palatino Linotype" pitchFamily="18" charset="0"/>
              </a:rPr>
              <a:t>2010.</a:t>
            </a:r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endParaRPr lang="pt-BR" sz="1100" dirty="0" smtClean="0">
              <a:latin typeface="Palatino Linotype" pitchFamily="18" charset="0"/>
            </a:endParaRPr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r>
              <a:rPr lang="pt-BR" sz="1300" dirty="0" smtClean="0">
                <a:latin typeface="Palatino Linotype" pitchFamily="18" charset="0"/>
              </a:rPr>
              <a:t>RESTELATTO, Bruno Garcia; ABRUZZI, Fabíola et. al. </a:t>
            </a:r>
            <a:r>
              <a:rPr lang="pt-BR" sz="1300" b="1" i="1" dirty="0" smtClean="0">
                <a:latin typeface="Palatino Linotype" pitchFamily="18" charset="0"/>
              </a:rPr>
              <a:t>Mecânica Respiratória e Espirometria.</a:t>
            </a:r>
            <a:r>
              <a:rPr lang="pt-BR" sz="1300" dirty="0" smtClean="0">
                <a:latin typeface="Palatino Linotype" pitchFamily="18" charset="0"/>
              </a:rPr>
              <a:t> Caxias do Sul, 2010.</a:t>
            </a:r>
          </a:p>
          <a:p>
            <a:pPr algn="just" defTabSz="449263">
              <a:spcBef>
                <a:spcPct val="20000"/>
              </a:spcBef>
            </a:pPr>
            <a:endParaRPr lang="pt-BR" sz="2000" dirty="0" smtClean="0"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61997"/>
            <a:ext cx="79343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to Fisionews 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75" y="1785926"/>
            <a:ext cx="7758577" cy="320041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81" y="6215082"/>
            <a:ext cx="642919" cy="64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79343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09725"/>
            <a:ext cx="73437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VENTILAÇÃO PULMONAR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3074" name="Picture 2" descr="http://4.bp.blogspot.com/_g2GBhIavFKc/TORtzYzzZ4I/AAAAAAAAAII/vZIqGwajx5E/s1600/DIAFRAG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76439"/>
            <a:ext cx="5410200" cy="3552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2428860" y="5857893"/>
            <a:ext cx="350046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RESPIRAÇÃO NORMAL: M. DIAFRAGMA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85852" y="6438149"/>
            <a:ext cx="5929354" cy="2769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RESPIRAÇÃO FORÇADA: ELEVAÇÃO E DEPRESSÃO DAS COSTELAS</a:t>
            </a:r>
            <a:endParaRPr lang="pt-B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Conector de seta reta 9"/>
          <p:cNvCxnSpPr/>
          <p:nvPr/>
        </p:nvCxnSpPr>
        <p:spPr>
          <a:xfrm rot="16200000" flipH="1">
            <a:off x="3644100" y="4787116"/>
            <a:ext cx="1928826" cy="2127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>
            <a:off x="1213223" y="5215347"/>
            <a:ext cx="1787538" cy="643736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MÚSCULOS DA RESPIRAÇÃO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142976" y="1857364"/>
            <a:ext cx="6408738" cy="42513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www.musicaeadoracao.com.br/tecnicos/tecnica_vocal/imagens/func_a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000504"/>
            <a:ext cx="2228616" cy="2062796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86314" y="2031942"/>
            <a:ext cx="2714644" cy="132562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b="1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lang="pt-BR" sz="1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intercostal </a:t>
            </a:r>
            <a:r>
              <a:rPr lang="pt-BR" sz="1000" b="1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muscles</a:t>
            </a:r>
            <a:endParaRPr lang="pt-BR" sz="1000" b="1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b="1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pt-BR" sz="1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intercostal </a:t>
            </a:r>
            <a:r>
              <a:rPr lang="pt-BR" sz="1000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muscles</a:t>
            </a:r>
            <a:endParaRPr lang="pt-BR" sz="1000" b="1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Diaphragm</a:t>
            </a:r>
            <a:r>
              <a:rPr lang="pt-BR" sz="1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000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muscle</a:t>
            </a:r>
            <a:endParaRPr lang="pt-BR" sz="1000" b="1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Abdominal </a:t>
            </a:r>
            <a:r>
              <a:rPr lang="pt-BR" sz="1000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muscles</a:t>
            </a:r>
            <a:endParaRPr lang="pt-BR" sz="1000" b="1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Accessory</a:t>
            </a:r>
            <a:r>
              <a:rPr lang="pt-BR" sz="1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000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muscles</a:t>
            </a:r>
            <a:endParaRPr lang="pt-BR" sz="1000" b="1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Pressões envolvidas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2052" name="Picture 4" descr="http://www.derramepleural.com/anatomofisiologia_clip_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3657600" cy="223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571472" y="2631040"/>
            <a:ext cx="285752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PRESSÃO PLEURAL</a:t>
            </a:r>
            <a:endParaRPr lang="pt-BR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428596" y="5274246"/>
            <a:ext cx="3143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PRESSÃO ALVEOLAR</a:t>
            </a:r>
            <a:endParaRPr lang="pt-BR" b="1" dirty="0"/>
          </a:p>
        </p:txBody>
      </p:sp>
      <p:cxnSp>
        <p:nvCxnSpPr>
          <p:cNvPr id="12" name="Conector de seta reta 11"/>
          <p:cNvCxnSpPr>
            <a:stCxn id="6" idx="3"/>
            <a:endCxn id="2052" idx="1"/>
          </p:cNvCxnSpPr>
          <p:nvPr/>
        </p:nvCxnSpPr>
        <p:spPr>
          <a:xfrm>
            <a:off x="3428992" y="2815706"/>
            <a:ext cx="1143008" cy="1797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000100" y="3692727"/>
            <a:ext cx="2643206" cy="307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EXPIRAÇÃO: - 5,0cm H</a:t>
            </a:r>
            <a:r>
              <a:rPr lang="pt-BR" sz="1400" b="1" baseline="-25000" dirty="0" smtClean="0"/>
              <a:t>2</a:t>
            </a:r>
            <a:r>
              <a:rPr lang="pt-BR" sz="1400" b="1" dirty="0" smtClean="0"/>
              <a:t>0</a:t>
            </a:r>
            <a:endParaRPr lang="pt-BR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000100" y="3273983"/>
            <a:ext cx="2786082" cy="307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INSPIRAÇÃO: - 7,5cm H</a:t>
            </a:r>
            <a:r>
              <a:rPr lang="pt-BR" sz="1400" b="1" baseline="-25000" dirty="0" smtClean="0"/>
              <a:t>2</a:t>
            </a:r>
            <a:r>
              <a:rPr lang="pt-BR" sz="1400" b="1" dirty="0" smtClean="0"/>
              <a:t>O</a:t>
            </a:r>
            <a:endParaRPr lang="pt-BR" sz="1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00100" y="5857892"/>
            <a:ext cx="2786082" cy="307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INSPIRAÇÃO: - 1cm H</a:t>
            </a:r>
            <a:r>
              <a:rPr lang="pt-BR" sz="1400" b="1" baseline="-25000" dirty="0" smtClean="0"/>
              <a:t>2</a:t>
            </a:r>
            <a:r>
              <a:rPr lang="pt-BR" sz="1400" b="1" dirty="0" smtClean="0"/>
              <a:t>O</a:t>
            </a:r>
            <a:endParaRPr lang="pt-BR" sz="1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00100" y="6286520"/>
            <a:ext cx="2643206" cy="307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EXPIRAÇÃO: 1cm H</a:t>
            </a:r>
            <a:r>
              <a:rPr lang="pt-BR" sz="1400" b="1" baseline="-25000" dirty="0" smtClean="0"/>
              <a:t>2</a:t>
            </a:r>
            <a:r>
              <a:rPr lang="pt-BR" sz="1400" b="1" dirty="0" smtClean="0"/>
              <a:t>0</a:t>
            </a:r>
            <a:endParaRPr lang="pt-BR" sz="1400" b="1" dirty="0"/>
          </a:p>
        </p:txBody>
      </p:sp>
      <p:cxnSp>
        <p:nvCxnSpPr>
          <p:cNvPr id="21" name="Conector de seta reta 20"/>
          <p:cNvCxnSpPr/>
          <p:nvPr/>
        </p:nvCxnSpPr>
        <p:spPr>
          <a:xfrm>
            <a:off x="3500430" y="5429264"/>
            <a:ext cx="107157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18" name="Picture 2" descr="http://scienceblogs.com.br/eccemedicus/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10415"/>
            <a:ext cx="3214710" cy="25761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Pressões envolvidas</a:t>
            </a:r>
            <a:endParaRPr lang="pt-BR" sz="3600" dirty="0"/>
          </a:p>
        </p:txBody>
      </p:sp>
      <p:pic>
        <p:nvPicPr>
          <p:cNvPr id="5" name="Imagem 4" descr="Diferenças de pressõ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555" y="2000240"/>
            <a:ext cx="4667329" cy="4295431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6072198" y="3786190"/>
            <a:ext cx="278608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Palatino Linotype" pitchFamily="18" charset="0"/>
              </a:rPr>
              <a:t>“PRESSÃO DE RECUO”</a:t>
            </a:r>
            <a:endParaRPr lang="pt-B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cxnSp>
        <p:nvCxnSpPr>
          <p:cNvPr id="9" name="Conector de seta reta 8"/>
          <p:cNvCxnSpPr>
            <a:endCxn id="7" idx="1"/>
          </p:cNvCxnSpPr>
          <p:nvPr/>
        </p:nvCxnSpPr>
        <p:spPr>
          <a:xfrm flipV="1">
            <a:off x="4572000" y="3970856"/>
            <a:ext cx="1500198" cy="52971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COMPLACÊNCIA PULMONAR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Espaço Reservado para Conteúdo 6" descr="Complacência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3074904" cy="3048698"/>
          </a:xfrm>
          <a:prstGeom prst="rect">
            <a:avLst/>
          </a:prstGeom>
        </p:spPr>
      </p:pic>
      <p:pic>
        <p:nvPicPr>
          <p:cNvPr id="5" name="Imagem 4" descr="Complacência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9437" y="1857364"/>
            <a:ext cx="3354463" cy="302672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2071670" y="4988494"/>
            <a:ext cx="4357718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FORÇAS ELÁSTICAS DO PULMÃO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1538" y="5805090"/>
            <a:ext cx="2500330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TECIDO PULMONAR</a:t>
            </a:r>
            <a:endParaRPr lang="pt-BR" sz="1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71538" y="6233718"/>
            <a:ext cx="4214842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TENSÃO SUPERFICIAL DE LÍQUIDO</a:t>
            </a:r>
            <a:endParaRPr lang="pt-BR" sz="1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14876" y="1571612"/>
            <a:ext cx="2428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POUCA COMPLACÊNCIA</a:t>
            </a:r>
            <a:endParaRPr lang="pt-BR" sz="1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929454" y="4897291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MUITA COMPLACÊNCIA</a:t>
            </a:r>
            <a:endParaRPr lang="pt-BR" sz="1000" b="1" dirty="0"/>
          </a:p>
        </p:txBody>
      </p:sp>
      <p:cxnSp>
        <p:nvCxnSpPr>
          <p:cNvPr id="13" name="Conector de seta reta 12"/>
          <p:cNvCxnSpPr/>
          <p:nvPr/>
        </p:nvCxnSpPr>
        <p:spPr>
          <a:xfrm rot="16200000" flipV="1">
            <a:off x="5179223" y="1893083"/>
            <a:ext cx="1000132" cy="7858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6200000" flipH="1">
            <a:off x="6537339" y="4251331"/>
            <a:ext cx="1285090" cy="70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06" y="-16"/>
            <a:ext cx="91440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PRESSÃO: SURFACTANTE E RAIO ALVEOLAR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4.bp.blogspot.com/_uZChDzf9mG0/TIF35UA3rQI/AAAAAAAAAC4/pm-1tvJLDa0/s1600/bexiga21_151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886204"/>
            <a:ext cx="2612305" cy="2971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3571868" y="4857760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 smtClean="0"/>
              <a:t>=</a:t>
            </a:r>
            <a:endParaRPr lang="pt-BR" sz="8000" b="1" dirty="0"/>
          </a:p>
        </p:txBody>
      </p:sp>
      <p:pic>
        <p:nvPicPr>
          <p:cNvPr id="7" name="Imagem 6" descr="Bronquíolo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857628"/>
            <a:ext cx="2697304" cy="3000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500034" y="21309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PRESSÃO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85918" y="21309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=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214546" y="198809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 x TENSÃO ALVEOLAR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357422" y="242886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RAIO DO ALVÉOLO</a:t>
            </a:r>
            <a:endParaRPr lang="pt-BR" dirty="0"/>
          </a:p>
        </p:txBody>
      </p:sp>
      <p:cxnSp>
        <p:nvCxnSpPr>
          <p:cNvPr id="13" name="Conector reto 12"/>
          <p:cNvCxnSpPr/>
          <p:nvPr/>
        </p:nvCxnSpPr>
        <p:spPr>
          <a:xfrm rot="10800000">
            <a:off x="2143108" y="2355842"/>
            <a:ext cx="3143272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928926" y="3071810"/>
            <a:ext cx="571504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SÍNDROME DA ANGÚSTIA RESPIRATÓRIA DO RECÉM-NASCIDO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1949</TotalTime>
  <Words>659</Words>
  <Application>Microsoft Office PowerPoint</Application>
  <PresentationFormat>Apresentação na tela (4:3)</PresentationFormat>
  <Paragraphs>147</Paragraphs>
  <Slides>22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Balcão Envidraçado</vt:lpstr>
      <vt:lpstr>Tema do Office</vt:lpstr>
      <vt:lpstr>Gráfico do Microsoft Graph</vt:lpstr>
      <vt:lpstr>Slide 1</vt:lpstr>
      <vt:lpstr>Mecânica respiratória e espirometria </vt:lpstr>
      <vt:lpstr>Slide 3</vt:lpstr>
      <vt:lpstr>VENTILAÇÃO PULMONAR</vt:lpstr>
      <vt:lpstr>MÚSCULOS DA RESPIRAÇÃO</vt:lpstr>
      <vt:lpstr>Pressões envolvidas</vt:lpstr>
      <vt:lpstr>Pressões envolvidas</vt:lpstr>
      <vt:lpstr>COMPLACÊNCIA PULMONAR</vt:lpstr>
      <vt:lpstr>PRESSÃO: SURFACTANTE E RAIO ALVEOLAR</vt:lpstr>
      <vt:lpstr>ESPIROMETRIA</vt:lpstr>
      <vt:lpstr>UTILIZAÇÃO DA ESPIROMETRIA</vt:lpstr>
      <vt:lpstr>VOLUMES E CAPACIDADES PULMONARES</vt:lpstr>
      <vt:lpstr>MATERIAIS</vt:lpstr>
      <vt:lpstr>PROCEDIMENTO</vt:lpstr>
      <vt:lpstr>ANÁLISE</vt:lpstr>
      <vt:lpstr>INDICAÇÕES</vt:lpstr>
      <vt:lpstr>CURVA FLUXO-VOLUME</vt:lpstr>
      <vt:lpstr>DOENÇAS PUMONARES</vt:lpstr>
      <vt:lpstr>DOENÇAS OBSTRUTIVAS</vt:lpstr>
      <vt:lpstr>DOENÇAS RESTRITIVAS</vt:lpstr>
      <vt:lpstr>REFERÊNCIAS BIBLIOGRÁFICAS</vt:lpstr>
      <vt:lpstr>Slide 22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Note</cp:lastModifiedBy>
  <cp:revision>158</cp:revision>
  <dcterms:created xsi:type="dcterms:W3CDTF">2011-04-22T21:10:56Z</dcterms:created>
  <dcterms:modified xsi:type="dcterms:W3CDTF">2014-09-10T22:45:01Z</dcterms:modified>
</cp:coreProperties>
</file>